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Helvetica Neue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HelveticaNeue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1e979dcb9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51e979dcb9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1ff310e2f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51ff310e2f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1ff310e2f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51ff310e2f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1ff310e2f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1ff310e2f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1ff310e2f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51ff310e2f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1ff310e2f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51ff310e2f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1ff310e2f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51ff310e2f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1ff310e2f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51ff310e2f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1ff310e2f_0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51ff310e2f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1ff310e2f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1ff310e2f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1ff310e2f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1ff310e2f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1e979dcb9_2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51e979dcb9_2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1ff310e2f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1ff310e2f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1ff310e2f_0_1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51ff310e2f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1ff310e2f_0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51ff310e2f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1ff310e2f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51ff310e2f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1ff310e2f_0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51ff310e2f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1ff310e2f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51ff310e2f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1ff310e2f_0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51ff310e2f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22da4320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522da4320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1e979dcb9_2_4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51e979dcb9_2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1e979dcb9_2_4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51e979dcb9_2_4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1e979dcb9_2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1e979dcb9_2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1e979dcb9_2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51e979dcb9_2_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1e979dcb9_2_5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51e979dcb9_2_5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1e979dcb9_2_5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51e979dcb9_2_5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1e979dcb9_2_5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51e979dcb9_2_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1e979dcb9_2_5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51e979dcb9_2_5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1e979dcb9_2_5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51e979dcb9_2_5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1e979dcb9_2_5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51e979dcb9_2_5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1e979dcb9_2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51e979dcb9_2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1e979dcb9_2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51e979dcb9_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1e979dcb9_2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51e979dcb9_2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1e979dcb9_2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51e979dcb9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e979dcb9_2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51e979dcb9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1ff310e2f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1ff310e2f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1138535" y="354955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892969" y="4299645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>
            <p:ph idx="2" type="pic"/>
          </p:nvPr>
        </p:nvSpPr>
        <p:spPr>
          <a:xfrm>
            <a:off x="4723805" y="336930"/>
            <a:ext cx="3750600" cy="4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669727" y="334863"/>
            <a:ext cx="37506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669727" y="2491383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>
            <p:ph idx="2" type="pic"/>
          </p:nvPr>
        </p:nvSpPr>
        <p:spPr>
          <a:xfrm>
            <a:off x="4723805" y="1366242"/>
            <a:ext cx="37506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669727" y="1366242"/>
            <a:ext cx="37506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93700" lvl="0" marL="457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1pPr>
            <a:lvl2pPr indent="-39370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2pPr>
            <a:lvl3pPr indent="-3937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3pPr>
            <a:lvl4pPr indent="-3937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4pPr>
            <a:lvl5pPr indent="-3937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>
            <p:ph idx="2" type="pic"/>
          </p:nvPr>
        </p:nvSpPr>
        <p:spPr>
          <a:xfrm>
            <a:off x="4732734" y="2618631"/>
            <a:ext cx="37506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3"/>
          <p:cNvSpPr/>
          <p:nvPr>
            <p:ph idx="3" type="pic"/>
          </p:nvPr>
        </p:nvSpPr>
        <p:spPr>
          <a:xfrm>
            <a:off x="4732734" y="334863"/>
            <a:ext cx="37506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23"/>
          <p:cNvSpPr/>
          <p:nvPr>
            <p:ph idx="4" type="pic"/>
          </p:nvPr>
        </p:nvSpPr>
        <p:spPr>
          <a:xfrm>
            <a:off x="669727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892969" y="3355330"/>
            <a:ext cx="7358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i="1" sz="1500"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892969" y="2272113"/>
            <a:ext cx="7358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4191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5.jp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Relationship Id="rId4" Type="http://schemas.openxmlformats.org/officeDocument/2006/relationships/hyperlink" Target="https://www.allposters.com/-sp/Palm-Tree-and-Beach-Chair-Posters_i8667831_.htm" TargetMode="External"/><Relationship Id="rId5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gistm.ro" TargetMode="External"/><Relationship Id="rId4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mailto:ionutungurianu@gmail.com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26"/>
          <p:cNvSpPr txBox="1"/>
          <p:nvPr/>
        </p:nvSpPr>
        <p:spPr>
          <a:xfrm>
            <a:off x="1521797" y="599362"/>
            <a:ext cx="61005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Comunitatea GIS 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 Timișoara</a:t>
            </a:r>
            <a:endParaRPr sz="900"/>
          </a:p>
        </p:txBody>
      </p:sp>
      <p:sp>
        <p:nvSpPr>
          <p:cNvPr id="106" name="Google Shape;106;p26"/>
          <p:cNvSpPr txBox="1"/>
          <p:nvPr/>
        </p:nvSpPr>
        <p:spPr>
          <a:xfrm>
            <a:off x="3825764" y="4600004"/>
            <a:ext cx="1492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www.gistm.ro</a:t>
            </a:r>
            <a:endParaRPr sz="900"/>
          </a:p>
        </p:txBody>
      </p:sp>
      <p:pic>
        <p:nvPicPr>
          <p:cNvPr descr="GISTM_logo_HD.png" id="107" name="Google Shape;1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572" y="2248307"/>
            <a:ext cx="3274960" cy="148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26" name="Google Shape;226;p35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27" name="Google Shape;227;p35"/>
          <p:cNvSpPr txBox="1"/>
          <p:nvPr/>
        </p:nvSpPr>
        <p:spPr>
          <a:xfrm>
            <a:off x="956550" y="363150"/>
            <a:ext cx="7230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...cu stilizare monocromă?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ntur_x5F_cetate-7.png" id="228" name="Google Shape;2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4">
            <a:alphaModFix/>
          </a:blip>
          <a:srcRect b="4425" l="0" r="0" t="0"/>
          <a:stretch/>
        </p:blipFill>
        <p:spPr>
          <a:xfrm>
            <a:off x="956550" y="921143"/>
            <a:ext cx="7230900" cy="3891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36" name="Google Shape;236;p36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37" name="Google Shape;237;p36"/>
          <p:cNvSpPr txBox="1"/>
          <p:nvPr/>
        </p:nvSpPr>
        <p:spPr>
          <a:xfrm>
            <a:off x="606400" y="363150"/>
            <a:ext cx="79311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...cu stilizare</a:t>
            </a: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o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color, însă fără etichete</a:t>
            </a:r>
            <a:r>
              <a:rPr lang="ro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ntur_x5F_cetate-7.png" id="238" name="Google Shape;2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239" name="Google Shape;239;p36"/>
          <p:cNvPicPr preferRelativeResize="0"/>
          <p:nvPr/>
        </p:nvPicPr>
        <p:blipFill rotWithShape="1">
          <a:blip r:embed="rId4">
            <a:alphaModFix/>
          </a:blip>
          <a:srcRect b="6785" l="0" r="0" t="0"/>
          <a:stretch/>
        </p:blipFill>
        <p:spPr>
          <a:xfrm>
            <a:off x="850796" y="921150"/>
            <a:ext cx="7442258" cy="39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46" name="Google Shape;246;p37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47" name="Google Shape;247;p37"/>
          <p:cNvSpPr txBox="1"/>
          <p:nvPr/>
        </p:nvSpPr>
        <p:spPr>
          <a:xfrm>
            <a:off x="956550" y="363150"/>
            <a:ext cx="7230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chemeClr val="dk1"/>
                </a:solidFill>
              </a:rPr>
              <a:t>...cu stilizare color, cu etichete?</a:t>
            </a:r>
            <a:endParaRPr sz="3200"/>
          </a:p>
        </p:txBody>
      </p:sp>
      <p:pic>
        <p:nvPicPr>
          <p:cNvPr descr="contur_x5F_cetate-7.png" id="248" name="Google Shape;2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249" name="Google Shape;249;p37"/>
          <p:cNvPicPr preferRelativeResize="0"/>
          <p:nvPr/>
        </p:nvPicPr>
        <p:blipFill rotWithShape="1">
          <a:blip r:embed="rId4">
            <a:alphaModFix/>
          </a:blip>
          <a:srcRect b="3836" l="0" r="0" t="0"/>
          <a:stretch/>
        </p:blipFill>
        <p:spPr>
          <a:xfrm>
            <a:off x="1066388" y="921150"/>
            <a:ext cx="7011225" cy="37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56" name="Google Shape;256;p38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57" name="Google Shape;257;p38"/>
          <p:cNvSpPr txBox="1"/>
          <p:nvPr/>
        </p:nvSpPr>
        <p:spPr>
          <a:xfrm>
            <a:off x="396825" y="1226601"/>
            <a:ext cx="83502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Obligatorie pentru gestionarea datelor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Necesară pentru înțelegerea datelor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Stimulativă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Ambivalentă (Cum să minți prin hărți?)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842976" y="363150"/>
            <a:ext cx="7458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Caracteristici ale stilizării în GIS</a:t>
            </a:r>
            <a:endParaRPr sz="900"/>
          </a:p>
        </p:txBody>
      </p:sp>
      <p:pic>
        <p:nvPicPr>
          <p:cNvPr descr="contur_x5F_cetate-7.png" id="259" name="Google Shape;2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66" name="Google Shape;266;p39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67" name="Google Shape;267;p39"/>
          <p:cNvSpPr txBox="1"/>
          <p:nvPr/>
        </p:nvSpPr>
        <p:spPr>
          <a:xfrm>
            <a:off x="396835" y="1869440"/>
            <a:ext cx="83502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Sunt al doilea element care apropie interfețele GIS de hărțile clasice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traduc prin</a:t>
            </a:r>
            <a:r>
              <a:rPr b="1"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toate toponimele</a:t>
            </a: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care apar într-un GIS</a:t>
            </a: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39"/>
          <p:cNvSpPr txBox="1"/>
          <p:nvPr/>
        </p:nvSpPr>
        <p:spPr>
          <a:xfrm>
            <a:off x="2577824" y="363150"/>
            <a:ext cx="3988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Etichetele în QGIS</a:t>
            </a:r>
            <a:endParaRPr sz="900"/>
          </a:p>
        </p:txBody>
      </p:sp>
      <p:pic>
        <p:nvPicPr>
          <p:cNvPr descr="contur_x5F_cetate-7.png" id="269" name="Google Shape;2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76" name="Google Shape;276;p40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77" name="Google Shape;277;p40"/>
          <p:cNvSpPr txBox="1"/>
          <p:nvPr/>
        </p:nvSpPr>
        <p:spPr>
          <a:xfrm>
            <a:off x="396910" y="1042590"/>
            <a:ext cx="83502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Trei planuri  de lucru - proiect, ierarhie, strat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Reguli și tehnici de simbolizare în QGIS</a:t>
            </a:r>
            <a:endParaRPr sz="900"/>
          </a:p>
        </p:txBody>
      </p:sp>
      <p:pic>
        <p:nvPicPr>
          <p:cNvPr descr="contur_x5F_cetate-7.png"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sp>
        <p:nvSpPr>
          <p:cNvPr id="280" name="Google Shape;280;p40"/>
          <p:cNvSpPr txBox="1"/>
          <p:nvPr/>
        </p:nvSpPr>
        <p:spPr>
          <a:xfrm>
            <a:off x="606451" y="20233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Planul general - proiectul</a:t>
            </a:r>
            <a:endParaRPr sz="900"/>
          </a:p>
        </p:txBody>
      </p:sp>
      <p:pic>
        <p:nvPicPr>
          <p:cNvPr id="281" name="Google Shape;281;p40"/>
          <p:cNvPicPr preferRelativeResize="0"/>
          <p:nvPr/>
        </p:nvPicPr>
        <p:blipFill rotWithShape="1">
          <a:blip r:embed="rId4">
            <a:alphaModFix/>
          </a:blip>
          <a:srcRect b="53287" l="23082" r="21775" t="2581"/>
          <a:stretch/>
        </p:blipFill>
        <p:spPr>
          <a:xfrm>
            <a:off x="2050913" y="2509400"/>
            <a:ext cx="5042176" cy="22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88" name="Google Shape;288;p4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89" name="Google Shape;289;p41"/>
          <p:cNvSpPr txBox="1"/>
          <p:nvPr/>
        </p:nvSpPr>
        <p:spPr>
          <a:xfrm>
            <a:off x="396900" y="1010175"/>
            <a:ext cx="83502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Tipuri de straturi: fundal, pozițional, tematic principal / secunda, auxiliar</a:t>
            </a: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Trebuie să corespundă realității de la teren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Ordinea straturilor: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Etichete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Puncte - orașe, copaci, porturi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Linii - CF, drumuri, râuri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Poligoane - clădiri, insule, lacuri, UAT-uri, județe, state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Ortofotoplan / raster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Ierarhia straturilor</a:t>
            </a:r>
            <a:endParaRPr sz="900"/>
          </a:p>
        </p:txBody>
      </p:sp>
      <p:pic>
        <p:nvPicPr>
          <p:cNvPr descr="contur_x5F_cetate-7.png" id="291" name="Google Shape;29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98" name="Google Shape;298;p4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299" name="Google Shape;2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00" name="Google Shape;3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761" y="464300"/>
            <a:ext cx="7358326" cy="4139050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43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07" name="Google Shape;307;p43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308" name="Google Shape;30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09" name="Google Shape;309;p43"/>
          <p:cNvPicPr preferRelativeResize="0"/>
          <p:nvPr/>
        </p:nvPicPr>
        <p:blipFill rotWithShape="1">
          <a:blip r:embed="rId4">
            <a:alphaModFix/>
          </a:blip>
          <a:srcRect b="7890" l="0" r="0" t="7898"/>
          <a:stretch/>
        </p:blipFill>
        <p:spPr>
          <a:xfrm>
            <a:off x="892761" y="464300"/>
            <a:ext cx="7358326" cy="4139049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10" name="Google Shape;310;p43"/>
          <p:cNvSpPr txBox="1"/>
          <p:nvPr/>
        </p:nvSpPr>
        <p:spPr>
          <a:xfrm>
            <a:off x="7179300" y="4709050"/>
            <a:ext cx="1964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Helvetica Neue"/>
                <a:ea typeface="Helvetica Neue"/>
                <a:cs typeface="Helvetica Neue"/>
                <a:sym typeface="Helvetica Neue"/>
              </a:rPr>
              <a:t>Kai Pilger Pexels.com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17" name="Google Shape;317;p4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318" name="Google Shape;3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19" name="Google Shape;319;p44"/>
          <p:cNvPicPr preferRelativeResize="0"/>
          <p:nvPr/>
        </p:nvPicPr>
        <p:blipFill rotWithShape="1">
          <a:blip r:embed="rId4">
            <a:alphaModFix/>
          </a:blip>
          <a:srcRect b="1085" l="0" r="0" t="1085"/>
          <a:stretch/>
        </p:blipFill>
        <p:spPr>
          <a:xfrm>
            <a:off x="274336" y="464300"/>
            <a:ext cx="7358326" cy="4139049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20" name="Google Shape;320;p44"/>
          <p:cNvPicPr preferRelativeResize="0"/>
          <p:nvPr/>
        </p:nvPicPr>
        <p:blipFill rotWithShape="1">
          <a:blip r:embed="rId5">
            <a:alphaModFix/>
          </a:blip>
          <a:srcRect b="10500" l="41883" r="39768" t="21886"/>
          <a:stretch/>
        </p:blipFill>
        <p:spPr>
          <a:xfrm>
            <a:off x="7466275" y="832975"/>
            <a:ext cx="1677724" cy="3477526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/>
          <p:nvPr/>
        </p:nvSpPr>
        <p:spPr>
          <a:xfrm>
            <a:off x="274325" y="189752"/>
            <a:ext cx="8595300" cy="47661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3249441" y="4808405"/>
            <a:ext cx="2945400" cy="232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2312725" y="1396475"/>
            <a:ext cx="4518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1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 înțelesul tuturor</a:t>
            </a:r>
            <a:endParaRPr sz="900"/>
          </a:p>
        </p:txBody>
      </p:sp>
      <p:cxnSp>
        <p:nvCxnSpPr>
          <p:cNvPr id="115" name="Google Shape;115;p27"/>
          <p:cNvCxnSpPr/>
          <p:nvPr/>
        </p:nvCxnSpPr>
        <p:spPr>
          <a:xfrm>
            <a:off x="684609" y="2016448"/>
            <a:ext cx="7774800" cy="0"/>
          </a:xfrm>
          <a:prstGeom prst="straightConnector1">
            <a:avLst/>
          </a:prstGeom>
          <a:noFill/>
          <a:ln cap="flat" cmpd="sng" w="12700">
            <a:solidFill>
              <a:srgbClr val="A9A9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6" name="Google Shape;116;p27"/>
          <p:cNvSpPr txBox="1"/>
          <p:nvPr/>
        </p:nvSpPr>
        <p:spPr>
          <a:xfrm>
            <a:off x="3986634" y="2476249"/>
            <a:ext cx="2741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Prezentare</a:t>
            </a:r>
            <a:endParaRPr sz="900"/>
          </a:p>
        </p:txBody>
      </p:sp>
      <p:sp>
        <p:nvSpPr>
          <p:cNvPr id="117" name="Google Shape;117;p27"/>
          <p:cNvSpPr txBox="1"/>
          <p:nvPr/>
        </p:nvSpPr>
        <p:spPr>
          <a:xfrm>
            <a:off x="4056554" y="3812910"/>
            <a:ext cx="2601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</a:t>
            </a:r>
            <a:endParaRPr sz="900"/>
          </a:p>
        </p:txBody>
      </p:sp>
      <p:grpSp>
        <p:nvGrpSpPr>
          <p:cNvPr id="118" name="Google Shape;118;p27"/>
          <p:cNvGrpSpPr/>
          <p:nvPr/>
        </p:nvGrpSpPr>
        <p:grpSpPr>
          <a:xfrm>
            <a:off x="2536810" y="2218033"/>
            <a:ext cx="1062819" cy="1053825"/>
            <a:chOff x="0" y="0"/>
            <a:chExt cx="1998531" cy="1998531"/>
          </a:xfrm>
        </p:grpSpPr>
        <p:sp>
          <p:nvSpPr>
            <p:cNvPr id="119" name="Google Shape;119;p27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304364" y="438493"/>
              <a:ext cx="1389802" cy="1121545"/>
            </a:xfrm>
            <a:custGeom>
              <a:rect b="b" l="l" r="r" t="t"/>
              <a:pathLst>
                <a:path extrusionOk="0" h="21600" w="21595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21" name="Google Shape;121;p27"/>
          <p:cNvGrpSpPr/>
          <p:nvPr/>
        </p:nvGrpSpPr>
        <p:grpSpPr>
          <a:xfrm>
            <a:off x="2526786" y="3554692"/>
            <a:ext cx="1060221" cy="1053825"/>
            <a:chOff x="0" y="0"/>
            <a:chExt cx="1998531" cy="1998531"/>
          </a:xfrm>
        </p:grpSpPr>
        <p:sp>
          <p:nvSpPr>
            <p:cNvPr id="122" name="Google Shape;122;p27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contur_x5F_cetate-7.png"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  <p:pic>
        <p:nvPicPr>
          <p:cNvPr descr="qgis_logopng.png" id="125" name="Google Shape;125;p27"/>
          <p:cNvPicPr preferRelativeResize="0"/>
          <p:nvPr/>
        </p:nvPicPr>
        <p:blipFill rotWithShape="1">
          <a:blip r:embed="rId4">
            <a:alphaModFix/>
          </a:blip>
          <a:srcRect b="144" l="0" r="0" t="144"/>
          <a:stretch/>
        </p:blipFill>
        <p:spPr>
          <a:xfrm>
            <a:off x="2881772" y="401030"/>
            <a:ext cx="3380514" cy="96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27" name="Google Shape;327;p45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28" name="Google Shape;328;p45"/>
          <p:cNvSpPr txBox="1"/>
          <p:nvPr/>
        </p:nvSpPr>
        <p:spPr>
          <a:xfrm>
            <a:off x="396900" y="1010175"/>
            <a:ext cx="83502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Stilul transmite informația dintr-un câmp al tabelului de atribute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Stilul definit se poate salva şi reîncărca în alte proiecte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Moduri discrete de simbolizare: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unitar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categorial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gradual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bazat pe reguli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Stilizarea individuală a straturilor</a:t>
            </a:r>
            <a:endParaRPr sz="900"/>
          </a:p>
        </p:txBody>
      </p:sp>
      <p:pic>
        <p:nvPicPr>
          <p:cNvPr descr="contur_x5F_cetate-7.png" id="330" name="Google Shape;33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37" name="Google Shape;337;p46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38" name="Google Shape;338;p46"/>
          <p:cNvSpPr txBox="1"/>
          <p:nvPr/>
        </p:nvSpPr>
        <p:spPr>
          <a:xfrm>
            <a:off x="396900" y="1010175"/>
            <a:ext cx="83502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oduri discrete de simbolizare: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transparența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point displacement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point cluster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heatmap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Moduri de stilizare grupată</a:t>
            </a:r>
            <a:endParaRPr sz="900"/>
          </a:p>
        </p:txBody>
      </p:sp>
      <p:pic>
        <p:nvPicPr>
          <p:cNvPr descr="contur_x5F_cetate-7.png" id="340" name="Google Shape;34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41" name="Google Shape;341;p46"/>
          <p:cNvPicPr preferRelativeResize="0"/>
          <p:nvPr/>
        </p:nvPicPr>
        <p:blipFill rotWithShape="1">
          <a:blip r:embed="rId4">
            <a:alphaModFix/>
          </a:blip>
          <a:srcRect b="8874" l="18616" r="2131" t="17967"/>
          <a:stretch/>
        </p:blipFill>
        <p:spPr>
          <a:xfrm>
            <a:off x="3847125" y="2107675"/>
            <a:ext cx="5022500" cy="260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 rotWithShape="1">
          <a:blip r:embed="rId5">
            <a:alphaModFix/>
          </a:blip>
          <a:srcRect b="5041" l="18903" r="0" t="16674"/>
          <a:stretch/>
        </p:blipFill>
        <p:spPr>
          <a:xfrm>
            <a:off x="3976037" y="1450680"/>
            <a:ext cx="5022500" cy="2727038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47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49" name="Google Shape;349;p47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50" name="Google Shape;350;p47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Stilizarea poligoanelor</a:t>
            </a:r>
            <a:endParaRPr sz="900"/>
          </a:p>
        </p:txBody>
      </p:sp>
      <p:pic>
        <p:nvPicPr>
          <p:cNvPr descr="contur_x5F_cetate-7.png" id="351" name="Google Shape;35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52" name="Google Shape;352;p47"/>
          <p:cNvPicPr preferRelativeResize="0"/>
          <p:nvPr/>
        </p:nvPicPr>
        <p:blipFill rotWithShape="1">
          <a:blip r:embed="rId4">
            <a:alphaModFix/>
          </a:blip>
          <a:srcRect b="6426" l="71452" r="1385" t="17336"/>
          <a:stretch/>
        </p:blipFill>
        <p:spPr>
          <a:xfrm>
            <a:off x="1060300" y="891700"/>
            <a:ext cx="2483700" cy="39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7"/>
          <p:cNvPicPr preferRelativeResize="0"/>
          <p:nvPr/>
        </p:nvPicPr>
        <p:blipFill rotWithShape="1">
          <a:blip r:embed="rId5">
            <a:alphaModFix/>
          </a:blip>
          <a:srcRect b="14705" l="72090" r="746" t="23763"/>
          <a:stretch/>
        </p:blipFill>
        <p:spPr>
          <a:xfrm>
            <a:off x="5252925" y="1231788"/>
            <a:ext cx="2483700" cy="3164825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60" name="Google Shape;360;p48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61" name="Google Shape;361;p48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Stilizarea liniilor</a:t>
            </a:r>
            <a:endParaRPr sz="900"/>
          </a:p>
        </p:txBody>
      </p:sp>
      <p:pic>
        <p:nvPicPr>
          <p:cNvPr descr="contur_x5F_cetate-7.png" id="362" name="Google Shape;3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63" name="Google Shape;363;p48"/>
          <p:cNvPicPr preferRelativeResize="0"/>
          <p:nvPr/>
        </p:nvPicPr>
        <p:blipFill rotWithShape="1">
          <a:blip r:embed="rId4">
            <a:alphaModFix/>
          </a:blip>
          <a:srcRect b="13006" l="71631" r="1205" t="17515"/>
          <a:stretch/>
        </p:blipFill>
        <p:spPr>
          <a:xfrm>
            <a:off x="1313225" y="1027375"/>
            <a:ext cx="2483700" cy="35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8"/>
          <p:cNvPicPr preferRelativeResize="0"/>
          <p:nvPr/>
        </p:nvPicPr>
        <p:blipFill rotWithShape="1">
          <a:blip r:embed="rId5">
            <a:alphaModFix/>
          </a:blip>
          <a:srcRect b="10920" l="74753" r="1664" t="26351"/>
          <a:stretch/>
        </p:blipFill>
        <p:spPr>
          <a:xfrm>
            <a:off x="5350225" y="1124650"/>
            <a:ext cx="2156300" cy="3226349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71" name="Google Shape;371;p49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72" name="Google Shape;372;p49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Stilizarea punctelor</a:t>
            </a:r>
            <a:endParaRPr sz="900"/>
          </a:p>
        </p:txBody>
      </p:sp>
      <p:pic>
        <p:nvPicPr>
          <p:cNvPr descr="contur_x5F_cetate-7.png" id="373" name="Google Shape;37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74" name="Google Shape;374;p49"/>
          <p:cNvPicPr preferRelativeResize="0"/>
          <p:nvPr/>
        </p:nvPicPr>
        <p:blipFill rotWithShape="1">
          <a:blip r:embed="rId4">
            <a:alphaModFix/>
          </a:blip>
          <a:srcRect b="63752" l="74999" r="15207" t="15853"/>
          <a:stretch/>
        </p:blipFill>
        <p:spPr>
          <a:xfrm>
            <a:off x="1435421" y="1550913"/>
            <a:ext cx="1743000" cy="2041675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75" name="Google Shape;375;p49"/>
          <p:cNvPicPr preferRelativeResize="0"/>
          <p:nvPr/>
        </p:nvPicPr>
        <p:blipFill rotWithShape="1">
          <a:blip r:embed="rId5">
            <a:alphaModFix/>
          </a:blip>
          <a:srcRect b="15335" l="74929" r="0" t="27187"/>
          <a:stretch/>
        </p:blipFill>
        <p:spPr>
          <a:xfrm>
            <a:off x="4799000" y="1259100"/>
            <a:ext cx="2292476" cy="2956226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5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82" name="Google Shape;382;p50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83" name="Google Shape;383;p50"/>
          <p:cNvSpPr txBox="1"/>
          <p:nvPr/>
        </p:nvSpPr>
        <p:spPr>
          <a:xfrm>
            <a:off x="396900" y="187499"/>
            <a:ext cx="8350200" cy="44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Etichetele sunt preluate dintr-un câmp al tabelului de atribute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UTF-8!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Tipuri de poziționări: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o anumită poziție și distanță față de vector (puncte)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ideal cartografic (puncte)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peste, deasupra, dedesubtul liniilor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curbate de-a lungul liniilor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în interioul poligoanelor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de-a lungul conturului poligoanelor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50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Tehnici de etichetare în GIS</a:t>
            </a:r>
            <a:endParaRPr sz="900"/>
          </a:p>
        </p:txBody>
      </p:sp>
      <p:pic>
        <p:nvPicPr>
          <p:cNvPr descr="contur_x5F_cetate-7.png" id="385" name="Google Shape;3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5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92" name="Google Shape;392;p5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393" name="Google Shape;39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94" name="Google Shape;394;p51"/>
          <p:cNvPicPr preferRelativeResize="0"/>
          <p:nvPr/>
        </p:nvPicPr>
        <p:blipFill rotWithShape="1">
          <a:blip r:embed="rId4">
            <a:alphaModFix/>
          </a:blip>
          <a:srcRect b="19624" l="19328" r="0" t="25846"/>
          <a:stretch/>
        </p:blipFill>
        <p:spPr>
          <a:xfrm>
            <a:off x="518800" y="599900"/>
            <a:ext cx="7376800" cy="28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1"/>
          <p:cNvPicPr preferRelativeResize="0"/>
          <p:nvPr/>
        </p:nvPicPr>
        <p:blipFill rotWithShape="1">
          <a:blip r:embed="rId5">
            <a:alphaModFix/>
          </a:blip>
          <a:srcRect b="17544" l="19328" r="0" t="17524"/>
          <a:stretch/>
        </p:blipFill>
        <p:spPr>
          <a:xfrm>
            <a:off x="1319725" y="1151100"/>
            <a:ext cx="7376800" cy="333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1"/>
          <p:cNvPicPr preferRelativeResize="0"/>
          <p:nvPr/>
        </p:nvPicPr>
        <p:blipFill rotWithShape="1">
          <a:blip r:embed="rId6">
            <a:alphaModFix/>
          </a:blip>
          <a:srcRect b="14520" l="19333" r="1558" t="18656"/>
          <a:stretch/>
        </p:blipFill>
        <p:spPr>
          <a:xfrm>
            <a:off x="1909875" y="1518900"/>
            <a:ext cx="7234124" cy="3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5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03" name="Google Shape;403;p5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404" name="Google Shape;40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405" name="Google Shape;4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433" y="0"/>
            <a:ext cx="635713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0083" y="0"/>
            <a:ext cx="635713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8808" y="0"/>
            <a:ext cx="635713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8408" y="0"/>
            <a:ext cx="635713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/>
          <p:nvPr/>
        </p:nvSpPr>
        <p:spPr>
          <a:xfrm>
            <a:off x="274332" y="225439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53"/>
          <p:cNvSpPr txBox="1"/>
          <p:nvPr/>
        </p:nvSpPr>
        <p:spPr>
          <a:xfrm>
            <a:off x="3330113" y="4850809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15" name="Google Shape;415;p53"/>
          <p:cNvSpPr txBox="1"/>
          <p:nvPr/>
        </p:nvSpPr>
        <p:spPr>
          <a:xfrm>
            <a:off x="3700427" y="68961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416" name="Google Shape;416;p53"/>
          <p:cNvSpPr txBox="1"/>
          <p:nvPr/>
        </p:nvSpPr>
        <p:spPr>
          <a:xfrm>
            <a:off x="1507627" y="747818"/>
            <a:ext cx="6128700" cy="6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Pauză</a:t>
            </a:r>
            <a:endParaRPr sz="900"/>
          </a:p>
        </p:txBody>
      </p:sp>
      <p:pic>
        <p:nvPicPr>
          <p:cNvPr descr="palm-tree-and-beach-chair_u-l-pzlxj30.jpg" id="417" name="Google Shape;41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5926" y="1637063"/>
            <a:ext cx="2065584" cy="2065584"/>
          </a:xfrm>
          <a:prstGeom prst="rect">
            <a:avLst/>
          </a:prstGeom>
          <a:noFill/>
          <a:ln>
            <a:noFill/>
          </a:ln>
          <a:effectLst>
            <a:outerShdw blurRad="355600" rotWithShape="0">
              <a:srgbClr val="000000">
                <a:alpha val="74901"/>
              </a:srgbClr>
            </a:outerShdw>
          </a:effectLst>
        </p:spPr>
      </p:pic>
      <p:sp>
        <p:nvSpPr>
          <p:cNvPr id="418" name="Google Shape;418;p53"/>
          <p:cNvSpPr txBox="1"/>
          <p:nvPr/>
        </p:nvSpPr>
        <p:spPr>
          <a:xfrm>
            <a:off x="1238976" y="4534486"/>
            <a:ext cx="6666000" cy="1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ro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Sursă imagine: </a:t>
            </a:r>
            <a:r>
              <a:rPr b="0" i="0" lang="ro" sz="1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https://www.allposters.com/-sp/Palm-Tree-and-Beach-Chair-Posters_i8667831_.htm</a:t>
            </a:r>
            <a:endParaRPr sz="900"/>
          </a:p>
        </p:txBody>
      </p:sp>
      <p:pic>
        <p:nvPicPr>
          <p:cNvPr descr="contur_x5F_cetate-7.png" id="419" name="Google Shape;41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" name="Google Shape;425;p5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26" name="Google Shape;426;p5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427" name="Google Shape;427;p54"/>
          <p:cNvSpPr txBox="1"/>
          <p:nvPr/>
        </p:nvSpPr>
        <p:spPr>
          <a:xfrm>
            <a:off x="2414588" y="744904"/>
            <a:ext cx="431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ro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 știm până acum?</a:t>
            </a:r>
            <a:endParaRPr sz="900"/>
          </a:p>
        </p:txBody>
      </p:sp>
      <p:pic>
        <p:nvPicPr>
          <p:cNvPr descr="contur_x5F_cetate-7.png" id="428" name="Google Shape;42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  <p:sp>
        <p:nvSpPr>
          <p:cNvPr id="429" name="Google Shape;429;p54"/>
          <p:cNvSpPr txBox="1"/>
          <p:nvPr/>
        </p:nvSpPr>
        <p:spPr>
          <a:xfrm>
            <a:off x="2073000" y="1956300"/>
            <a:ext cx="49980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Care sunt </a:t>
            </a:r>
            <a:r>
              <a:rPr b="1" lang="ro" sz="1500">
                <a:latin typeface="Helvetica Neue"/>
                <a:ea typeface="Helvetica Neue"/>
                <a:cs typeface="Helvetica Neue"/>
                <a:sym typeface="Helvetica Neue"/>
              </a:rPr>
              <a:t>regulile de ierahizare a straturilor </a:t>
            </a: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vectorial</a:t>
            </a:r>
            <a:r>
              <a:rPr b="1" lang="ro" sz="1500">
                <a:latin typeface="Helvetica Neue"/>
                <a:ea typeface="Helvetica Neue"/>
                <a:cs typeface="Helvetica Neue"/>
                <a:sym typeface="Helvetica Neue"/>
              </a:rPr>
              <a:t>e într-un proiect GIS</a:t>
            </a: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lang="ro" sz="1500">
                <a:latin typeface="Helvetica Neue"/>
                <a:ea typeface="Helvetica Neue"/>
                <a:cs typeface="Helvetica Neue"/>
                <a:sym typeface="Helvetica Neue"/>
              </a:rPr>
              <a:t>Tehnicile de simbolizare a straturilor vectoriale</a:t>
            </a: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lang="ro" sz="1500">
                <a:latin typeface="Helvetica Neue"/>
                <a:ea typeface="Helvetica Neue"/>
                <a:cs typeface="Helvetica Neue"/>
                <a:sym typeface="Helvetica Neue"/>
              </a:rPr>
              <a:t>Tehnicile de etichetare a straturilor vectoriale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132" name="Google Shape;132;p28"/>
          <p:cNvSpPr txBox="1"/>
          <p:nvPr/>
        </p:nvSpPr>
        <p:spPr>
          <a:xfrm>
            <a:off x="1769595" y="313902"/>
            <a:ext cx="53904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Cine poate participa?</a:t>
            </a:r>
            <a:endParaRPr sz="900"/>
          </a:p>
        </p:txBody>
      </p:sp>
      <p:sp>
        <p:nvSpPr>
          <p:cNvPr id="133" name="Google Shape;133;p28"/>
          <p:cNvSpPr txBox="1"/>
          <p:nvPr/>
        </p:nvSpPr>
        <p:spPr>
          <a:xfrm>
            <a:off x="1537692" y="1502015"/>
            <a:ext cx="6072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Studenți și elevi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Profesori din pre-universitar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Profesori din universitar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Angajați din mediul public sau privat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Pasionați</a:t>
            </a:r>
            <a:endParaRPr sz="900"/>
          </a:p>
        </p:txBody>
      </p:sp>
      <p:sp>
        <p:nvSpPr>
          <p:cNvPr id="134" name="Google Shape;134;p28"/>
          <p:cNvSpPr txBox="1"/>
          <p:nvPr/>
        </p:nvSpPr>
        <p:spPr>
          <a:xfrm>
            <a:off x="2939474" y="3629048"/>
            <a:ext cx="3265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1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Experiență</a:t>
            </a:r>
            <a:endParaRPr sz="900"/>
          </a:p>
        </p:txBody>
      </p:sp>
      <p:pic>
        <p:nvPicPr>
          <p:cNvPr descr="contur_x5F_cetate-7.png" id="135" name="Google Shape;1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55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36" name="Google Shape;436;p55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437" name="Google Shape;437;p55"/>
          <p:cNvSpPr txBox="1"/>
          <p:nvPr/>
        </p:nvSpPr>
        <p:spPr>
          <a:xfrm>
            <a:off x="3271658" y="636777"/>
            <a:ext cx="2600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0" i="0" lang="ro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timpul pentru</a:t>
            </a:r>
            <a:endParaRPr sz="900"/>
          </a:p>
        </p:txBody>
      </p:sp>
      <p:pic>
        <p:nvPicPr>
          <p:cNvPr descr="contur_x5F_cetate-7.png" id="438" name="Google Shape;4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  <p:grpSp>
        <p:nvGrpSpPr>
          <p:cNvPr id="439" name="Google Shape;439;p55"/>
          <p:cNvGrpSpPr/>
          <p:nvPr/>
        </p:nvGrpSpPr>
        <p:grpSpPr>
          <a:xfrm>
            <a:off x="4030426" y="3043881"/>
            <a:ext cx="1083004" cy="1053825"/>
            <a:chOff x="0" y="0"/>
            <a:chExt cx="1998531" cy="1998531"/>
          </a:xfrm>
        </p:grpSpPr>
        <p:sp>
          <p:nvSpPr>
            <p:cNvPr id="440" name="Google Shape;440;p55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1" name="Google Shape;441;p55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qgis_logopng.png" id="442" name="Google Shape;44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8812" y="1199468"/>
            <a:ext cx="3792327" cy="112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/>
        </p:nvSpPr>
        <p:spPr>
          <a:xfrm>
            <a:off x="3091993" y="186934"/>
            <a:ext cx="29601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37400"/>
              <a:buFont typeface="Helvetica Neue"/>
              <a:buNone/>
            </a:pPr>
            <a:r>
              <a:rPr b="1" i="0" lang="ro" sz="37400" u="none" cap="none" strike="noStrike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900"/>
          </a:p>
        </p:txBody>
      </p:sp>
      <p:sp>
        <p:nvSpPr>
          <p:cNvPr id="448" name="Google Shape;448;p5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50" name="Google Shape;450;p56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451" name="Google Shape;451;p56"/>
          <p:cNvSpPr txBox="1"/>
          <p:nvPr/>
        </p:nvSpPr>
        <p:spPr>
          <a:xfrm>
            <a:off x="3504455" y="2262806"/>
            <a:ext cx="2135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Întrebări</a:t>
            </a:r>
            <a:endParaRPr sz="900"/>
          </a:p>
        </p:txBody>
      </p:sp>
      <p:pic>
        <p:nvPicPr>
          <p:cNvPr descr="contur_x5F_cetate-7.png" id="452" name="Google Shape;4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57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59" name="Google Shape;459;p57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keep_calm_and_google_it.png" id="460" name="Google Shape;4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719" y="1136162"/>
            <a:ext cx="1770561" cy="2136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ur_x5F_cetate-7.png" id="461" name="Google Shape;46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" name="Google Shape;467;p5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68" name="Google Shape;468;p58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feedback.png" id="469" name="Google Shape;46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802" y="1828103"/>
            <a:ext cx="4430242" cy="14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8"/>
          <p:cNvSpPr txBox="1"/>
          <p:nvPr/>
        </p:nvSpPr>
        <p:spPr>
          <a:xfrm>
            <a:off x="3305949" y="498870"/>
            <a:ext cx="25320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 sz="900"/>
          </a:p>
        </p:txBody>
      </p:sp>
      <p:pic>
        <p:nvPicPr>
          <p:cNvPr descr="contur_x5F_cetate-7.png" id="471" name="Google Shape;47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5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78" name="Google Shape;478;p59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479" name="Google Shape;479;p59"/>
          <p:cNvSpPr txBox="1"/>
          <p:nvPr/>
        </p:nvSpPr>
        <p:spPr>
          <a:xfrm>
            <a:off x="2661190" y="4291930"/>
            <a:ext cx="38217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Vezi toate sesiunile pe </a:t>
            </a:r>
            <a:r>
              <a:rPr b="1" i="0" lang="ro" sz="15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www.gistm.ro</a:t>
            </a:r>
            <a:endParaRPr sz="900"/>
          </a:p>
        </p:txBody>
      </p:sp>
      <p:sp>
        <p:nvSpPr>
          <p:cNvPr id="480" name="Google Shape;480;p59"/>
          <p:cNvSpPr txBox="1"/>
          <p:nvPr/>
        </p:nvSpPr>
        <p:spPr>
          <a:xfrm>
            <a:off x="2055167" y="498870"/>
            <a:ext cx="50337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Următoarea sesiune</a:t>
            </a:r>
            <a:endParaRPr sz="900"/>
          </a:p>
        </p:txBody>
      </p:sp>
      <p:sp>
        <p:nvSpPr>
          <p:cNvPr id="481" name="Google Shape;481;p59"/>
          <p:cNvSpPr txBox="1"/>
          <p:nvPr/>
        </p:nvSpPr>
        <p:spPr>
          <a:xfrm>
            <a:off x="759023" y="1531398"/>
            <a:ext cx="7626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QGIS - </a:t>
            </a:r>
            <a:r>
              <a:rPr lang="ro" sz="5200">
                <a:latin typeface="Helvetica Neue"/>
                <a:ea typeface="Helvetica Neue"/>
                <a:cs typeface="Helvetica Neue"/>
                <a:sym typeface="Helvetica Neue"/>
              </a:rPr>
              <a:t>layout</a:t>
            </a: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900"/>
          </a:p>
        </p:txBody>
      </p:sp>
      <p:grpSp>
        <p:nvGrpSpPr>
          <p:cNvPr id="482" name="Google Shape;482;p59"/>
          <p:cNvGrpSpPr/>
          <p:nvPr/>
        </p:nvGrpSpPr>
        <p:grpSpPr>
          <a:xfrm>
            <a:off x="3242172" y="2543418"/>
            <a:ext cx="2650658" cy="1053826"/>
            <a:chOff x="0" y="0"/>
            <a:chExt cx="4457884" cy="1998532"/>
          </a:xfrm>
        </p:grpSpPr>
        <p:grpSp>
          <p:nvGrpSpPr>
            <p:cNvPr id="483" name="Google Shape;483;p59"/>
            <p:cNvGrpSpPr/>
            <p:nvPr/>
          </p:nvGrpSpPr>
          <p:grpSpPr>
            <a:xfrm>
              <a:off x="0" y="2910"/>
              <a:ext cx="1891508" cy="1891509"/>
              <a:chOff x="0" y="0"/>
              <a:chExt cx="1891507" cy="1891507"/>
            </a:xfrm>
          </p:grpSpPr>
          <p:sp>
            <p:nvSpPr>
              <p:cNvPr id="484" name="Google Shape;484;p59"/>
              <p:cNvSpPr/>
              <p:nvPr/>
            </p:nvSpPr>
            <p:spPr>
              <a:xfrm>
                <a:off x="0" y="0"/>
                <a:ext cx="1891507" cy="1891507"/>
              </a:xfrm>
              <a:prstGeom prst="ellipse">
                <a:avLst/>
              </a:prstGeom>
              <a:solidFill>
                <a:srgbClr val="FFFFFF"/>
              </a:solidFill>
              <a:ln cap="flat" cmpd="sng" w="12700">
                <a:solidFill>
                  <a:srgbClr val="00A1FE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241300" rotWithShape="0" dir="5400000" dist="25400">
                  <a:srgbClr val="000000">
                    <a:alpha val="49803"/>
                  </a:srgbClr>
                </a:outerShdw>
              </a:effectLst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85" name="Google Shape;485;p59"/>
              <p:cNvSpPr/>
              <p:nvPr/>
            </p:nvSpPr>
            <p:spPr>
              <a:xfrm>
                <a:off x="241300" y="381000"/>
                <a:ext cx="1389801" cy="1121545"/>
              </a:xfrm>
              <a:custGeom>
                <a:rect b="b" l="l" r="r" t="t"/>
                <a:pathLst>
                  <a:path extrusionOk="0" h="21600" w="21595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00A1FE"/>
              </a:solidFill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86" name="Google Shape;486;p59"/>
            <p:cNvGrpSpPr/>
            <p:nvPr/>
          </p:nvGrpSpPr>
          <p:grpSpPr>
            <a:xfrm>
              <a:off x="2459352" y="0"/>
              <a:ext cx="1998532" cy="1998532"/>
              <a:chOff x="0" y="0"/>
              <a:chExt cx="1998531" cy="1998531"/>
            </a:xfrm>
          </p:grpSpPr>
          <p:sp>
            <p:nvSpPr>
              <p:cNvPr id="487" name="Google Shape;487;p59"/>
              <p:cNvSpPr/>
              <p:nvPr/>
            </p:nvSpPr>
            <p:spPr>
              <a:xfrm>
                <a:off x="0" y="0"/>
                <a:ext cx="1998531" cy="1998531"/>
              </a:xfrm>
              <a:prstGeom prst="ellipse">
                <a:avLst/>
              </a:prstGeom>
              <a:solidFill>
                <a:srgbClr val="FFFFFF"/>
              </a:solidFill>
              <a:ln cap="flat" cmpd="sng" w="12700">
                <a:solidFill>
                  <a:srgbClr val="00A1FE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241300" rotWithShape="0" dir="5400000" dist="25400">
                  <a:srgbClr val="000000">
                    <a:alpha val="49803"/>
                  </a:srgbClr>
                </a:outerShdw>
              </a:effectLst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88" name="Google Shape;488;p59"/>
              <p:cNvSpPr/>
              <p:nvPr/>
            </p:nvSpPr>
            <p:spPr>
              <a:xfrm>
                <a:off x="282789" y="475777"/>
                <a:ext cx="1432952" cy="1046976"/>
              </a:xfrm>
              <a:custGeom>
                <a:rect b="b" l="l" r="r" t="t"/>
                <a:pathLst>
                  <a:path extrusionOk="0" h="21598" w="21032">
                    <a:moveTo>
                      <a:pt x="11053" y="7"/>
                    </a:moveTo>
                    <a:cubicBezTo>
                      <a:pt x="7721" y="139"/>
                      <a:pt x="6059" y="2127"/>
                      <a:pt x="6059" y="2127"/>
                    </a:cubicBezTo>
                    <a:lnTo>
                      <a:pt x="5803" y="3834"/>
                    </a:lnTo>
                    <a:cubicBezTo>
                      <a:pt x="5803" y="3834"/>
                      <a:pt x="5222" y="4020"/>
                      <a:pt x="4792" y="4448"/>
                    </a:cubicBezTo>
                    <a:cubicBezTo>
                      <a:pt x="4385" y="5063"/>
                      <a:pt x="2953" y="9651"/>
                      <a:pt x="2899" y="12513"/>
                    </a:cubicBezTo>
                    <a:cubicBezTo>
                      <a:pt x="2256" y="13081"/>
                      <a:pt x="708" y="14554"/>
                      <a:pt x="276" y="15081"/>
                    </a:cubicBezTo>
                    <a:cubicBezTo>
                      <a:pt x="-155" y="15608"/>
                      <a:pt x="-49" y="16081"/>
                      <a:pt x="368" y="16081"/>
                    </a:cubicBezTo>
                    <a:cubicBezTo>
                      <a:pt x="1562" y="16081"/>
                      <a:pt x="19822" y="16156"/>
                      <a:pt x="20532" y="16182"/>
                    </a:cubicBezTo>
                    <a:cubicBezTo>
                      <a:pt x="21445" y="16216"/>
                      <a:pt x="20972" y="14826"/>
                      <a:pt x="20194" y="13700"/>
                    </a:cubicBezTo>
                    <a:cubicBezTo>
                      <a:pt x="20346" y="5609"/>
                      <a:pt x="15532" y="148"/>
                      <a:pt x="11741" y="7"/>
                    </a:cubicBezTo>
                    <a:cubicBezTo>
                      <a:pt x="11504" y="-2"/>
                      <a:pt x="11275" y="-2"/>
                      <a:pt x="11053" y="7"/>
                    </a:cubicBezTo>
                    <a:close/>
                    <a:moveTo>
                      <a:pt x="8401" y="16605"/>
                    </a:moveTo>
                    <a:lnTo>
                      <a:pt x="20020" y="21598"/>
                    </a:lnTo>
                    <a:lnTo>
                      <a:pt x="20651" y="18704"/>
                    </a:lnTo>
                    <a:cubicBezTo>
                      <a:pt x="20651" y="18704"/>
                      <a:pt x="18326" y="17827"/>
                      <a:pt x="17512" y="17501"/>
                    </a:cubicBezTo>
                    <a:cubicBezTo>
                      <a:pt x="17000" y="17296"/>
                      <a:pt x="16863" y="16883"/>
                      <a:pt x="16832" y="16605"/>
                    </a:cubicBezTo>
                    <a:lnTo>
                      <a:pt x="8401" y="16605"/>
                    </a:lnTo>
                    <a:close/>
                    <a:moveTo>
                      <a:pt x="15198" y="17723"/>
                    </a:moveTo>
                    <a:cubicBezTo>
                      <a:pt x="15230" y="17718"/>
                      <a:pt x="15261" y="17720"/>
                      <a:pt x="15294" y="17734"/>
                    </a:cubicBezTo>
                    <a:cubicBezTo>
                      <a:pt x="15423" y="17790"/>
                      <a:pt x="15498" y="17982"/>
                      <a:pt x="15458" y="18164"/>
                    </a:cubicBezTo>
                    <a:cubicBezTo>
                      <a:pt x="15419" y="18346"/>
                      <a:pt x="15282" y="18448"/>
                      <a:pt x="15152" y="18392"/>
                    </a:cubicBezTo>
                    <a:cubicBezTo>
                      <a:pt x="15023" y="18337"/>
                      <a:pt x="14949" y="18145"/>
                      <a:pt x="14988" y="17963"/>
                    </a:cubicBezTo>
                    <a:cubicBezTo>
                      <a:pt x="15018" y="17827"/>
                      <a:pt x="15104" y="17737"/>
                      <a:pt x="15198" y="17723"/>
                    </a:cubicBezTo>
                    <a:close/>
                    <a:moveTo>
                      <a:pt x="16056" y="18090"/>
                    </a:moveTo>
                    <a:cubicBezTo>
                      <a:pt x="16088" y="18085"/>
                      <a:pt x="16121" y="18090"/>
                      <a:pt x="16153" y="18104"/>
                    </a:cubicBezTo>
                    <a:cubicBezTo>
                      <a:pt x="16283" y="18159"/>
                      <a:pt x="16355" y="18351"/>
                      <a:pt x="16316" y="18533"/>
                    </a:cubicBezTo>
                    <a:cubicBezTo>
                      <a:pt x="16276" y="18715"/>
                      <a:pt x="16140" y="18817"/>
                      <a:pt x="16010" y="18762"/>
                    </a:cubicBezTo>
                    <a:cubicBezTo>
                      <a:pt x="15881" y="18707"/>
                      <a:pt x="15808" y="18514"/>
                      <a:pt x="15848" y="18332"/>
                    </a:cubicBezTo>
                    <a:cubicBezTo>
                      <a:pt x="15877" y="18196"/>
                      <a:pt x="15961" y="18104"/>
                      <a:pt x="16056" y="18090"/>
                    </a:cubicBezTo>
                    <a:close/>
                    <a:moveTo>
                      <a:pt x="16916" y="18457"/>
                    </a:moveTo>
                    <a:cubicBezTo>
                      <a:pt x="16947" y="18452"/>
                      <a:pt x="16980" y="18457"/>
                      <a:pt x="17013" y="18471"/>
                    </a:cubicBezTo>
                    <a:cubicBezTo>
                      <a:pt x="17142" y="18526"/>
                      <a:pt x="17215" y="18719"/>
                      <a:pt x="17175" y="18901"/>
                    </a:cubicBezTo>
                    <a:cubicBezTo>
                      <a:pt x="17136" y="19082"/>
                      <a:pt x="16999" y="19185"/>
                      <a:pt x="16870" y="19129"/>
                    </a:cubicBezTo>
                    <a:cubicBezTo>
                      <a:pt x="16740" y="19074"/>
                      <a:pt x="16668" y="18881"/>
                      <a:pt x="16707" y="18700"/>
                    </a:cubicBezTo>
                    <a:cubicBezTo>
                      <a:pt x="16737" y="18563"/>
                      <a:pt x="16821" y="18471"/>
                      <a:pt x="16916" y="18457"/>
                    </a:cubicBezTo>
                    <a:close/>
                    <a:moveTo>
                      <a:pt x="17775" y="18824"/>
                    </a:moveTo>
                    <a:cubicBezTo>
                      <a:pt x="17807" y="18820"/>
                      <a:pt x="17838" y="18824"/>
                      <a:pt x="17870" y="18838"/>
                    </a:cubicBezTo>
                    <a:cubicBezTo>
                      <a:pt x="18000" y="18894"/>
                      <a:pt x="18074" y="19086"/>
                      <a:pt x="18035" y="19268"/>
                    </a:cubicBezTo>
                    <a:cubicBezTo>
                      <a:pt x="17995" y="19450"/>
                      <a:pt x="17858" y="19552"/>
                      <a:pt x="17729" y="19496"/>
                    </a:cubicBezTo>
                    <a:cubicBezTo>
                      <a:pt x="17600" y="19441"/>
                      <a:pt x="17527" y="19249"/>
                      <a:pt x="17566" y="19067"/>
                    </a:cubicBezTo>
                    <a:cubicBezTo>
                      <a:pt x="17596" y="18930"/>
                      <a:pt x="17680" y="18838"/>
                      <a:pt x="17775" y="18824"/>
                    </a:cubicBezTo>
                    <a:close/>
                    <a:moveTo>
                      <a:pt x="18633" y="19194"/>
                    </a:moveTo>
                    <a:cubicBezTo>
                      <a:pt x="18664" y="19189"/>
                      <a:pt x="18697" y="19192"/>
                      <a:pt x="18730" y="19205"/>
                    </a:cubicBezTo>
                    <a:cubicBezTo>
                      <a:pt x="18859" y="19261"/>
                      <a:pt x="18932" y="19453"/>
                      <a:pt x="18892" y="19635"/>
                    </a:cubicBezTo>
                    <a:cubicBezTo>
                      <a:pt x="18853" y="19817"/>
                      <a:pt x="18716" y="19919"/>
                      <a:pt x="18587" y="19864"/>
                    </a:cubicBezTo>
                    <a:cubicBezTo>
                      <a:pt x="18457" y="19808"/>
                      <a:pt x="18385" y="19616"/>
                      <a:pt x="18424" y="19434"/>
                    </a:cubicBezTo>
                    <a:cubicBezTo>
                      <a:pt x="18454" y="19298"/>
                      <a:pt x="18538" y="19208"/>
                      <a:pt x="18633" y="19194"/>
                    </a:cubicBezTo>
                    <a:close/>
                    <a:moveTo>
                      <a:pt x="19492" y="19561"/>
                    </a:moveTo>
                    <a:cubicBezTo>
                      <a:pt x="19524" y="19556"/>
                      <a:pt x="19557" y="19559"/>
                      <a:pt x="19589" y="19573"/>
                    </a:cubicBezTo>
                    <a:cubicBezTo>
                      <a:pt x="19719" y="19628"/>
                      <a:pt x="19791" y="19820"/>
                      <a:pt x="19752" y="20002"/>
                    </a:cubicBezTo>
                    <a:cubicBezTo>
                      <a:pt x="19712" y="20184"/>
                      <a:pt x="19576" y="20288"/>
                      <a:pt x="19446" y="20233"/>
                    </a:cubicBezTo>
                    <a:cubicBezTo>
                      <a:pt x="19317" y="20178"/>
                      <a:pt x="19244" y="19985"/>
                      <a:pt x="19284" y="19804"/>
                    </a:cubicBezTo>
                    <a:cubicBezTo>
                      <a:pt x="19313" y="19667"/>
                      <a:pt x="19397" y="19575"/>
                      <a:pt x="19492" y="19561"/>
                    </a:cubicBezTo>
                    <a:close/>
                  </a:path>
                </a:pathLst>
              </a:custGeom>
              <a:solidFill>
                <a:srgbClr val="00A1FE"/>
              </a:solidFill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489" name="Google Shape;489;p59"/>
          <p:cNvSpPr txBox="1"/>
          <p:nvPr/>
        </p:nvSpPr>
        <p:spPr>
          <a:xfrm>
            <a:off x="3746254" y="3823121"/>
            <a:ext cx="1651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Propriul laptop!</a:t>
            </a:r>
            <a:endParaRPr sz="900"/>
          </a:p>
        </p:txBody>
      </p:sp>
      <p:pic>
        <p:nvPicPr>
          <p:cNvPr descr="contur_x5F_cetate-7.png" id="490" name="Google Shape;49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/>
          <p:nvPr/>
        </p:nvSpPr>
        <p:spPr>
          <a:xfrm>
            <a:off x="2285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60"/>
          <p:cNvSpPr txBox="1"/>
          <p:nvPr/>
        </p:nvSpPr>
        <p:spPr>
          <a:xfrm>
            <a:off x="773275" y="337194"/>
            <a:ext cx="668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Surse</a:t>
            </a:r>
            <a:endParaRPr sz="900"/>
          </a:p>
        </p:txBody>
      </p:sp>
      <p:sp>
        <p:nvSpPr>
          <p:cNvPr id="497" name="Google Shape;497;p60"/>
          <p:cNvSpPr txBox="1"/>
          <p:nvPr/>
        </p:nvSpPr>
        <p:spPr>
          <a:xfrm>
            <a:off x="779943" y="911741"/>
            <a:ext cx="758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AutoNum type="arabicPeriod"/>
            </a:pPr>
            <a:r>
              <a:rPr b="1" lang="ro" sz="1300">
                <a:latin typeface="Helvetica Neue"/>
                <a:ea typeface="Helvetica Neue"/>
                <a:cs typeface="Helvetica Neue"/>
                <a:sym typeface="Helvetica Neue"/>
              </a:rPr>
              <a:t>https://www.qgistutorials.com/en/docs/basic_vector_styling.html</a:t>
            </a:r>
            <a:endParaRPr sz="9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AutoNum type="arabicPeriod"/>
            </a:pPr>
            <a:r>
              <a:rPr b="1" lang="ro" sz="1300">
                <a:latin typeface="Helvetica Neue"/>
                <a:ea typeface="Helvetica Neue"/>
                <a:cs typeface="Helvetica Neue"/>
                <a:sym typeface="Helvetica Neue"/>
              </a:rPr>
              <a:t>http://planet.qgis.org/planet/tag/style/</a:t>
            </a:r>
            <a:endParaRPr sz="9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AutoNum type="arabicPeriod"/>
            </a:pPr>
            <a:r>
              <a:rPr b="1" lang="ro" sz="1300">
                <a:latin typeface="Helvetica Neue"/>
                <a:ea typeface="Helvetica Neue"/>
                <a:cs typeface="Helvetica Neue"/>
                <a:sym typeface="Helvetica Neue"/>
              </a:rPr>
              <a:t>https://docs.qgis.org/2.8/en/docs/training_manual/vector_classification/classification.html</a:t>
            </a:r>
            <a:endParaRPr sz="900"/>
          </a:p>
        </p:txBody>
      </p:sp>
      <p:sp>
        <p:nvSpPr>
          <p:cNvPr id="498" name="Google Shape;498;p6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99" name="Google Shape;499;p60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500" name="Google Shape;50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/>
          <p:nvPr/>
        </p:nvSpPr>
        <p:spPr>
          <a:xfrm>
            <a:off x="0" y="2296999"/>
            <a:ext cx="9144000" cy="1875300"/>
          </a:xfrm>
          <a:prstGeom prst="rect">
            <a:avLst/>
          </a:prstGeom>
          <a:solidFill>
            <a:srgbClr val="1C676B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676B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61"/>
          <p:cNvSpPr txBox="1"/>
          <p:nvPr/>
        </p:nvSpPr>
        <p:spPr>
          <a:xfrm>
            <a:off x="2135227" y="2529704"/>
            <a:ext cx="48735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Asociația COMUNITATEA GIS DIN TIMIȘOARA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Dumbrăvița, Str. Lalelelor, Nr. 50, Sc. B, Et. 1, Ap. 7, Camera 1,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 fiscal CUI XXXXXXXX,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 nr. XXXXXXXXXXXXXXXXXXXXX RON, ING Bank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+4 (745) 626 087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contact@gistm.ro</a:t>
            </a:r>
            <a:endParaRPr sz="900"/>
          </a:p>
        </p:txBody>
      </p:sp>
      <p:sp>
        <p:nvSpPr>
          <p:cNvPr id="507" name="Google Shape;507;p61"/>
          <p:cNvSpPr txBox="1"/>
          <p:nvPr/>
        </p:nvSpPr>
        <p:spPr>
          <a:xfrm>
            <a:off x="3087886" y="1302865"/>
            <a:ext cx="2968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Mulțumesc!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142" name="Google Shape;142;p29"/>
          <p:cNvSpPr txBox="1"/>
          <p:nvPr/>
        </p:nvSpPr>
        <p:spPr>
          <a:xfrm>
            <a:off x="3623666" y="313902"/>
            <a:ext cx="1896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Licență</a:t>
            </a:r>
            <a:endParaRPr sz="900"/>
          </a:p>
        </p:txBody>
      </p:sp>
      <p:sp>
        <p:nvSpPr>
          <p:cNvPr id="143" name="Google Shape;143;p29"/>
          <p:cNvSpPr txBox="1"/>
          <p:nvPr/>
        </p:nvSpPr>
        <p:spPr>
          <a:xfrm>
            <a:off x="1310538" y="2369231"/>
            <a:ext cx="65229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ro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 Commons Attribution-NonCommercial-ShareAlike 4.0 International License</a:t>
            </a:r>
            <a:endParaRPr sz="900"/>
          </a:p>
        </p:txBody>
      </p:sp>
      <p:pic>
        <p:nvPicPr>
          <p:cNvPr descr="768px-CC-BY-NC-SA.svg.png" id="144" name="Google Shape;1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070" y="2692301"/>
            <a:ext cx="1290899" cy="452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ur_x5F_cetate-7.png" id="145" name="Google Shape;14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cxnSp>
        <p:nvCxnSpPr>
          <p:cNvPr id="152" name="Google Shape;152;p30"/>
          <p:cNvCxnSpPr/>
          <p:nvPr/>
        </p:nvCxnSpPr>
        <p:spPr>
          <a:xfrm>
            <a:off x="684609" y="1308199"/>
            <a:ext cx="7774800" cy="0"/>
          </a:xfrm>
          <a:prstGeom prst="straightConnector1">
            <a:avLst/>
          </a:prstGeom>
          <a:noFill/>
          <a:ln cap="flat" cmpd="sng" w="12700">
            <a:solidFill>
              <a:srgbClr val="A9A9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3" name="Google Shape;153;p30"/>
          <p:cNvSpPr txBox="1"/>
          <p:nvPr/>
        </p:nvSpPr>
        <p:spPr>
          <a:xfrm>
            <a:off x="2623814" y="489668"/>
            <a:ext cx="3896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0" i="0" lang="ro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Prezentator:</a:t>
            </a:r>
            <a:r>
              <a:rPr b="0" i="0" lang="ro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Ionuț UNGURIANU</a:t>
            </a:r>
            <a:endParaRPr sz="900"/>
          </a:p>
        </p:txBody>
      </p:sp>
      <p:sp>
        <p:nvSpPr>
          <p:cNvPr id="154" name="Google Shape;154;p30"/>
          <p:cNvSpPr/>
          <p:nvPr/>
        </p:nvSpPr>
        <p:spPr>
          <a:xfrm>
            <a:off x="3006199" y="972525"/>
            <a:ext cx="269406" cy="151524"/>
          </a:xfrm>
          <a:custGeom>
            <a:rect b="b" l="l" r="r" t="t"/>
            <a:pathLst>
              <a:path extrusionOk="0" h="21600" w="2160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3539462" y="939734"/>
            <a:ext cx="23985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</a:pPr>
            <a:r>
              <a:rPr b="1" i="0" lang="ro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ionutungurianu@gmail.com</a:t>
            </a:r>
            <a:endParaRPr sz="900"/>
          </a:p>
        </p:txBody>
      </p:sp>
      <p:sp>
        <p:nvSpPr>
          <p:cNvPr id="156" name="Google Shape;156;p30"/>
          <p:cNvSpPr/>
          <p:nvPr/>
        </p:nvSpPr>
        <p:spPr>
          <a:xfrm>
            <a:off x="3006224" y="1804275"/>
            <a:ext cx="269406" cy="264438"/>
          </a:xfrm>
          <a:custGeom>
            <a:rect b="b" l="l" r="r" t="t"/>
            <a:pathLst>
              <a:path extrusionOk="0" h="21600" w="2160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3399924" y="1824656"/>
            <a:ext cx="2344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Prezentări la 2 săptămâni</a:t>
            </a:r>
            <a:endParaRPr sz="900"/>
          </a:p>
        </p:txBody>
      </p:sp>
      <p:sp>
        <p:nvSpPr>
          <p:cNvPr id="158" name="Google Shape;158;p30"/>
          <p:cNvSpPr/>
          <p:nvPr/>
        </p:nvSpPr>
        <p:spPr>
          <a:xfrm>
            <a:off x="2337053" y="508500"/>
            <a:ext cx="76626" cy="264438"/>
          </a:xfrm>
          <a:custGeom>
            <a:rect b="b" l="l" r="r" t="t"/>
            <a:pathLst>
              <a:path extrusionOk="0" h="21600" w="21600">
                <a:moveTo>
                  <a:pt x="10797" y="0"/>
                </a:moveTo>
                <a:cubicBezTo>
                  <a:pt x="6202" y="0"/>
                  <a:pt x="2346" y="1039"/>
                  <a:pt x="1265" y="2442"/>
                </a:cubicBezTo>
                <a:lnTo>
                  <a:pt x="20335" y="2442"/>
                </a:lnTo>
                <a:cubicBezTo>
                  <a:pt x="19254" y="1039"/>
                  <a:pt x="15393" y="0"/>
                  <a:pt x="10797" y="0"/>
                </a:cubicBezTo>
                <a:close/>
                <a:moveTo>
                  <a:pt x="0" y="2803"/>
                </a:moveTo>
                <a:lnTo>
                  <a:pt x="0" y="3697"/>
                </a:lnTo>
                <a:lnTo>
                  <a:pt x="21600" y="3697"/>
                </a:lnTo>
                <a:lnTo>
                  <a:pt x="21600" y="2803"/>
                </a:lnTo>
                <a:lnTo>
                  <a:pt x="0" y="2803"/>
                </a:lnTo>
                <a:close/>
                <a:moveTo>
                  <a:pt x="1281" y="4060"/>
                </a:moveTo>
                <a:cubicBezTo>
                  <a:pt x="1839" y="4766"/>
                  <a:pt x="3100" y="5378"/>
                  <a:pt x="4805" y="5810"/>
                </a:cubicBezTo>
                <a:lnTo>
                  <a:pt x="16795" y="5810"/>
                </a:lnTo>
                <a:cubicBezTo>
                  <a:pt x="18500" y="5378"/>
                  <a:pt x="19756" y="4766"/>
                  <a:pt x="20314" y="4060"/>
                </a:cubicBezTo>
                <a:lnTo>
                  <a:pt x="1281" y="4060"/>
                </a:lnTo>
                <a:close/>
                <a:moveTo>
                  <a:pt x="3795" y="6218"/>
                </a:moveTo>
                <a:lnTo>
                  <a:pt x="6290" y="21600"/>
                </a:lnTo>
                <a:lnTo>
                  <a:pt x="15305" y="21600"/>
                </a:lnTo>
                <a:lnTo>
                  <a:pt x="17799" y="6218"/>
                </a:lnTo>
                <a:lnTo>
                  <a:pt x="3795" y="6218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30"/>
          <p:cNvSpPr/>
          <p:nvPr/>
        </p:nvSpPr>
        <p:spPr>
          <a:xfrm>
            <a:off x="1832476" y="2769200"/>
            <a:ext cx="910818" cy="88954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1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1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899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899"/>
                </a:cubicBezTo>
                <a:close/>
                <a:moveTo>
                  <a:pt x="18757" y="5899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899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3" y="10545"/>
                </a:cubicBezTo>
                <a:cubicBezTo>
                  <a:pt x="10402" y="10686"/>
                  <a:pt x="10402" y="10915"/>
                  <a:pt x="10543" y="11057"/>
                </a:cubicBezTo>
                <a:cubicBezTo>
                  <a:pt x="10685" y="11198"/>
                  <a:pt x="10915" y="11198"/>
                  <a:pt x="11057" y="11057"/>
                </a:cubicBezTo>
                <a:cubicBezTo>
                  <a:pt x="11198" y="10915"/>
                  <a:pt x="11198" y="10686"/>
                  <a:pt x="11057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7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7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30"/>
          <p:cNvSpPr/>
          <p:nvPr/>
        </p:nvSpPr>
        <p:spPr>
          <a:xfrm>
            <a:off x="5112749" y="2902975"/>
            <a:ext cx="124956" cy="223668"/>
          </a:xfrm>
          <a:custGeom>
            <a:rect b="b" l="l" r="r" t="t"/>
            <a:pathLst>
              <a:path extrusionOk="0" h="21600" w="2160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3517783" y="2504429"/>
            <a:ext cx="2108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Sesiunea 1 - 30 minute</a:t>
            </a:r>
            <a:endParaRPr sz="900"/>
          </a:p>
        </p:txBody>
      </p:sp>
      <p:sp>
        <p:nvSpPr>
          <p:cNvPr id="162" name="Google Shape;162;p30"/>
          <p:cNvSpPr txBox="1"/>
          <p:nvPr/>
        </p:nvSpPr>
        <p:spPr>
          <a:xfrm>
            <a:off x="4116545" y="2906193"/>
            <a:ext cx="9108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 minute</a:t>
            </a:r>
            <a:endParaRPr sz="900"/>
          </a:p>
        </p:txBody>
      </p:sp>
      <p:sp>
        <p:nvSpPr>
          <p:cNvPr id="163" name="Google Shape;163;p30"/>
          <p:cNvSpPr txBox="1"/>
          <p:nvPr/>
        </p:nvSpPr>
        <p:spPr>
          <a:xfrm>
            <a:off x="3517783" y="3301402"/>
            <a:ext cx="2108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Sesiunea 2 - 30 minute</a:t>
            </a:r>
            <a:endParaRPr sz="900"/>
          </a:p>
        </p:txBody>
      </p:sp>
      <p:sp>
        <p:nvSpPr>
          <p:cNvPr id="164" name="Google Shape;164;p30"/>
          <p:cNvSpPr txBox="1"/>
          <p:nvPr/>
        </p:nvSpPr>
        <p:spPr>
          <a:xfrm>
            <a:off x="4278284" y="3699889"/>
            <a:ext cx="587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&amp; A</a:t>
            </a:r>
            <a:endParaRPr sz="900"/>
          </a:p>
        </p:txBody>
      </p:sp>
      <p:sp>
        <p:nvSpPr>
          <p:cNvPr id="165" name="Google Shape;165;p30"/>
          <p:cNvSpPr/>
          <p:nvPr/>
        </p:nvSpPr>
        <p:spPr>
          <a:xfrm>
            <a:off x="3022697" y="4157350"/>
            <a:ext cx="269406" cy="264438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3958932" y="4162611"/>
            <a:ext cx="1226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 Repo</a:t>
            </a:r>
            <a:endParaRPr sz="900"/>
          </a:p>
        </p:txBody>
      </p:sp>
      <p:sp>
        <p:nvSpPr>
          <p:cNvPr id="167" name="Google Shape;167;p30"/>
          <p:cNvSpPr txBox="1"/>
          <p:nvPr/>
        </p:nvSpPr>
        <p:spPr>
          <a:xfrm>
            <a:off x="2740686" y="4446643"/>
            <a:ext cx="3662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Calendarul activităților pe www.gistm.ro</a:t>
            </a:r>
            <a:endParaRPr sz="900"/>
          </a:p>
        </p:txBody>
      </p:sp>
      <p:sp>
        <p:nvSpPr>
          <p:cNvPr id="168" name="Google Shape;168;p30"/>
          <p:cNvSpPr/>
          <p:nvPr/>
        </p:nvSpPr>
        <p:spPr>
          <a:xfrm>
            <a:off x="3765248" y="2902975"/>
            <a:ext cx="124956" cy="223668"/>
          </a:xfrm>
          <a:custGeom>
            <a:rect b="b" l="l" r="r" t="t"/>
            <a:pathLst>
              <a:path extrusionOk="0" h="21600" w="2160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ntur_x5F_cetate-7.png" id="169" name="Google Shape;1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176" name="Google Shape;176;p3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177" name="Google Shape;177;p31"/>
          <p:cNvSpPr txBox="1"/>
          <p:nvPr/>
        </p:nvSpPr>
        <p:spPr>
          <a:xfrm>
            <a:off x="1507626" y="1244532"/>
            <a:ext cx="6128700" cy="13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lang="ro" sz="5200">
                <a:solidFill>
                  <a:schemeClr val="dk1"/>
                </a:solidFill>
              </a:rPr>
              <a:t>QGIS - stilizare și etichetare</a:t>
            </a:r>
            <a:endParaRPr sz="5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3461986" y="2790402"/>
            <a:ext cx="956157" cy="997392"/>
            <a:chOff x="0" y="0"/>
            <a:chExt cx="1891507" cy="1891507"/>
          </a:xfrm>
        </p:grpSpPr>
        <p:sp>
          <p:nvSpPr>
            <p:cNvPr id="179" name="Google Shape;179;p31"/>
            <p:cNvSpPr/>
            <p:nvPr/>
          </p:nvSpPr>
          <p:spPr>
            <a:xfrm>
              <a:off x="0" y="0"/>
              <a:ext cx="1891507" cy="1891507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50852" y="384980"/>
              <a:ext cx="1389802" cy="1121546"/>
            </a:xfrm>
            <a:custGeom>
              <a:rect b="b" l="l" r="r" t="t"/>
              <a:pathLst>
                <a:path extrusionOk="0" h="21600" w="21595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81" name="Google Shape;181;p31"/>
          <p:cNvGrpSpPr/>
          <p:nvPr/>
        </p:nvGrpSpPr>
        <p:grpSpPr>
          <a:xfrm>
            <a:off x="4648943" y="2764403"/>
            <a:ext cx="1061620" cy="1053825"/>
            <a:chOff x="0" y="0"/>
            <a:chExt cx="1998531" cy="1998531"/>
          </a:xfrm>
        </p:grpSpPr>
        <p:sp>
          <p:nvSpPr>
            <p:cNvPr id="182" name="Google Shape;182;p31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contur_x5F_cetate-7.png" id="184" name="Google Shape;1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2267024" y="522779"/>
            <a:ext cx="4610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b="1" i="0" lang="ro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finalul acestei prezentări veți fi asimilat:</a:t>
            </a:r>
            <a:endParaRPr sz="900"/>
          </a:p>
        </p:txBody>
      </p:sp>
      <p:sp>
        <p:nvSpPr>
          <p:cNvPr id="191" name="Google Shape;191;p32"/>
          <p:cNvSpPr/>
          <p:nvPr/>
        </p:nvSpPr>
        <p:spPr>
          <a:xfrm>
            <a:off x="2672488" y="3303984"/>
            <a:ext cx="3798900" cy="6699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0" rotWithShape="0" dist="119618">
              <a:srgbClr val="000000">
                <a:alpha val="74901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2836575" y="3513950"/>
            <a:ext cx="34710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b="0" i="0" lang="ro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r>
              <a:rPr lang="ro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Regulile și tehnicile de etichetare ale straturilor vectoriale</a:t>
            </a:r>
            <a:endParaRPr sz="900"/>
          </a:p>
        </p:txBody>
      </p:sp>
      <p:sp>
        <p:nvSpPr>
          <p:cNvPr id="193" name="Google Shape;193;p32"/>
          <p:cNvSpPr/>
          <p:nvPr/>
        </p:nvSpPr>
        <p:spPr>
          <a:xfrm>
            <a:off x="2672487" y="2236887"/>
            <a:ext cx="3798900" cy="669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81000" rotWithShape="0" dist="119618">
              <a:srgbClr val="000000">
                <a:alpha val="74901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2672488" y="1169789"/>
            <a:ext cx="3798900" cy="669900"/>
          </a:xfrm>
          <a:prstGeom prst="rect">
            <a:avLst/>
          </a:prstGeom>
          <a:solidFill>
            <a:srgbClr val="00A1FE"/>
          </a:solidFill>
          <a:ln>
            <a:noFill/>
          </a:ln>
          <a:effectLst>
            <a:outerShdw blurRad="381000" rotWithShape="0" dist="119618">
              <a:srgbClr val="000000">
                <a:alpha val="74901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196" name="Google Shape;196;p3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197" name="Google Shape;197;p32"/>
          <p:cNvSpPr txBox="1"/>
          <p:nvPr/>
        </p:nvSpPr>
        <p:spPr>
          <a:xfrm>
            <a:off x="2670619" y="1389513"/>
            <a:ext cx="38028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ro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Regulile de ierarhizare ale straturilor</a:t>
            </a:r>
            <a:r>
              <a:rPr b="0" i="0" lang="ro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900"/>
          </a:p>
        </p:txBody>
      </p:sp>
      <p:sp>
        <p:nvSpPr>
          <p:cNvPr id="198" name="Google Shape;198;p32"/>
          <p:cNvSpPr txBox="1"/>
          <p:nvPr/>
        </p:nvSpPr>
        <p:spPr>
          <a:xfrm>
            <a:off x="2836425" y="2408900"/>
            <a:ext cx="34710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b="0" i="0" lang="ro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ro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Regulile și tehnicile de simbolizare ale straturilor vectoriale</a:t>
            </a:r>
            <a:endParaRPr sz="900"/>
          </a:p>
        </p:txBody>
      </p:sp>
      <p:pic>
        <p:nvPicPr>
          <p:cNvPr descr="contur_x5F_cetate-7.png" id="199" name="Google Shape;1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06" name="Google Shape;206;p33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07" name="Google Shape;207;p33"/>
          <p:cNvSpPr txBox="1"/>
          <p:nvPr/>
        </p:nvSpPr>
        <p:spPr>
          <a:xfrm>
            <a:off x="396825" y="1869453"/>
            <a:ext cx="83502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Reprezintă modalitate de expunere grafică a modelului matematic și spațial (baza de date spațiale) către utilizatorul GIS.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Asigură transpunerea bazei de date spațiale într-o hartă/interfață GIS.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Definiție stilizării vectoriale într-un GIS</a:t>
            </a:r>
            <a:endParaRPr sz="900"/>
          </a:p>
        </p:txBody>
      </p:sp>
      <p:pic>
        <p:nvPicPr>
          <p:cNvPr descr="contur_x5F_cetate-7.png" id="209" name="Google Shape;2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16" name="Google Shape;216;p3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17" name="Google Shape;217;p34"/>
          <p:cNvSpPr txBox="1"/>
          <p:nvPr/>
        </p:nvSpPr>
        <p:spPr>
          <a:xfrm>
            <a:off x="956550" y="363150"/>
            <a:ext cx="7230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Cum ar arăta o interfață GIS…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...fără stilizare?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ntur_x5F_cetate-7.png" id="218" name="Google Shape;2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219" name="Google Shape;219;p34"/>
          <p:cNvPicPr preferRelativeResize="0"/>
          <p:nvPr/>
        </p:nvPicPr>
        <p:blipFill rotWithShape="1">
          <a:blip r:embed="rId4">
            <a:alphaModFix/>
          </a:blip>
          <a:srcRect b="7080" l="0" r="0" t="0"/>
          <a:stretch/>
        </p:blipFill>
        <p:spPr>
          <a:xfrm>
            <a:off x="1147250" y="1186588"/>
            <a:ext cx="6849500" cy="35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